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7"/>
    <p:restoredTop sz="94676"/>
  </p:normalViewPr>
  <p:slideViewPr>
    <p:cSldViewPr snapToGrid="0">
      <p:cViewPr>
        <p:scale>
          <a:sx n="81" d="100"/>
          <a:sy n="81" d="100"/>
        </p:scale>
        <p:origin x="-93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4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44" name="PlaceHolder 4"/>
          <p:cNvSpPr>
            <a:spLocks noGrp="1"/>
          </p:cNvSpPr>
          <p:nvPr>
            <p:ph type="dt" idx="4"/>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45" name="PlaceHolder 5"/>
          <p:cNvSpPr>
            <a:spLocks noGrp="1"/>
          </p:cNvSpPr>
          <p:nvPr>
            <p:ph type="ftr" idx="5"/>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46" name="PlaceHolder 6"/>
          <p:cNvSpPr>
            <a:spLocks noGrp="1"/>
          </p:cNvSpPr>
          <p:nvPr>
            <p:ph type="sldNum" idx="6"/>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3C206C04-30D2-4DA1-AB98-A3C588B6BD1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noRot="1" noChangeAspect="1"/>
          </p:cNvSpPr>
          <p:nvPr>
            <p:ph type="sldImg"/>
          </p:nvPr>
        </p:nvSpPr>
        <p:spPr>
          <a:xfrm>
            <a:off x="2216150" y="685800"/>
            <a:ext cx="2425700" cy="3429000"/>
          </a:xfrm>
          <a:prstGeom prst="rect">
            <a:avLst/>
          </a:prstGeom>
          <a:ln w="0">
            <a:noFill/>
          </a:ln>
        </p:spPr>
      </p:sp>
      <p:sp>
        <p:nvSpPr>
          <p:cNvPr id="108" name="PlaceHolder 2"/>
          <p:cNvSpPr>
            <a:spLocks noGrp="1"/>
          </p:cNvSpPr>
          <p:nvPr>
            <p:ph type="body"/>
          </p:nvPr>
        </p:nvSpPr>
        <p:spPr>
          <a:xfrm>
            <a:off x="685800" y="4343400"/>
            <a:ext cx="5486040" cy="4114440"/>
          </a:xfrm>
          <a:prstGeom prst="rect">
            <a:avLst/>
          </a:prstGeom>
          <a:noFill/>
          <a:ln w="0">
            <a:noFill/>
          </a:ln>
        </p:spPr>
        <p:txBody>
          <a:bodyPr anchor="t">
            <a:noAutofit/>
          </a:bodyPr>
          <a:lstStyle/>
          <a:p>
            <a:endParaRPr lang="en-US" sz="2000" b="0" strike="noStrike" spc="-1">
              <a:latin typeface="Arial"/>
            </a:endParaRPr>
          </a:p>
        </p:txBody>
      </p:sp>
      <p:sp>
        <p:nvSpPr>
          <p:cNvPr id="109" name="PlaceHolder 3"/>
          <p:cNvSpPr>
            <a:spLocks noGrp="1"/>
          </p:cNvSpPr>
          <p:nvPr>
            <p:ph type="sldNum" idx="7"/>
          </p:nvPr>
        </p:nvSpPr>
        <p:spPr>
          <a:xfrm>
            <a:off x="3884760" y="8685360"/>
            <a:ext cx="2971440" cy="45684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8FECAE0-87CB-47BF-855A-F43BB27FD346}" type="slidenum">
              <a:rPr lang="en-US"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91995D99-0F44-4064-AC68-A8AD2D4D1F64}"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1513080" y="10014840"/>
            <a:ext cx="2723724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1513080" y="22980600"/>
            <a:ext cx="2723724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8E57387-ED56-4AD3-A459-42E2CF25EC3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151308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1546956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1513080" y="2298060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15469560" y="2298060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E66BC9B-EB74-442D-8918-03DDF43AE316}"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1513080" y="1001484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10722240" y="1001484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19931400" y="1001484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1513080" y="2298060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10722240" y="2298060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19931400" y="22980600"/>
            <a:ext cx="877032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5A1AF7CC-077A-4B70-B72B-D72A1B729789}"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1513080" y="10014840"/>
            <a:ext cx="27237240" cy="248227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C9BB8A89-7C5C-4BEB-AA8A-6F01A6D8354D}"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1513080" y="10014840"/>
            <a:ext cx="27237240" cy="248227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B198CFB-802A-48CF-AD67-35C399743704}"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1513080" y="10014840"/>
            <a:ext cx="13291560" cy="248227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15469560" y="10014840"/>
            <a:ext cx="13291560" cy="248227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2D51DA-8B5D-4956-9D3E-040B9C0095B1}"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6F9FF32-7CCD-4D29-86A2-54DD5955F9B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8742DA4-DAF3-443C-841E-8822E8398B6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151308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15469560" y="10014840"/>
            <a:ext cx="13291560" cy="248227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1513080" y="2298060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6C3ECD3-FA38-41D6-B44D-7E38D6D582A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1513080" y="10014840"/>
            <a:ext cx="13291560" cy="2482272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1546956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15469560" y="2298060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2099A6FF-845A-466A-8030-76597A3E13E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151308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15469560" y="10014840"/>
            <a:ext cx="1329156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1513080" y="22980600"/>
            <a:ext cx="27237240" cy="1184040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E03CCE1-BEF4-4C7B-9EED-5C772C76D148}"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a:noFill/>
          <a:ln w="0">
            <a:noFill/>
          </a:ln>
        </p:spPr>
        <p:txBody>
          <a:bodyPr anchor="ctr">
            <a:noAutofit/>
          </a:bodyPr>
          <a:lstStyle/>
          <a:p>
            <a:pPr algn="ctr">
              <a:lnSpc>
                <a:spcPct val="100000"/>
              </a:lnSpc>
              <a:buNone/>
            </a:pPr>
            <a:r>
              <a:rPr lang="en-US" sz="4400" b="0" strike="noStrike" spc="-1">
                <a:solidFill>
                  <a:srgbClr val="000000"/>
                </a:solidFill>
                <a:latin typeface="Calibri"/>
              </a:rPr>
              <a:t>Click to edit Master title style</a:t>
            </a:r>
          </a:p>
        </p:txBody>
      </p:sp>
      <p:sp>
        <p:nvSpPr>
          <p:cNvPr id="6" name="PlaceHolder 2"/>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US" sz="1200" b="0" strike="noStrike" spc="-1">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A396E9B-C558-4C42-AB86-5A569121590C}"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1513080" y="10014840"/>
            <a:ext cx="27237240" cy="24822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eg"/><Relationship Id="rId21" Type="http://schemas.openxmlformats.org/officeDocument/2006/relationships/image" Target="../media/image19.jp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3"/>
          <p:cNvSpPr/>
          <p:nvPr/>
        </p:nvSpPr>
        <p:spPr>
          <a:xfrm>
            <a:off x="0" y="0"/>
            <a:ext cx="30266280" cy="4058640"/>
          </a:xfrm>
          <a:custGeom>
            <a:avLst/>
            <a:gdLst/>
            <a:ahLst/>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48" name="TextBox 1"/>
          <p:cNvSpPr/>
          <p:nvPr/>
        </p:nvSpPr>
        <p:spPr>
          <a:xfrm>
            <a:off x="9412560" y="630649"/>
            <a:ext cx="15461740" cy="330973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45000" anchor="t">
            <a:spAutoFit/>
          </a:bodyPr>
          <a:lstStyle/>
          <a:p>
            <a:pPr algn="ctr">
              <a:lnSpc>
                <a:spcPts val="8399"/>
              </a:lnSpc>
              <a:buNone/>
              <a:tabLst>
                <a:tab pos="3645000" algn="l"/>
                <a:tab pos="7785000" algn="l"/>
                <a:tab pos="8255160" algn="l"/>
              </a:tabLst>
            </a:pPr>
            <a:r>
              <a:rPr lang="en-US" sz="8800" b="1" strike="noStrike" spc="-1" dirty="0">
                <a:latin typeface="Avenir"/>
              </a:rPr>
              <a:t>Micromegas Vertex Tracker (MVT)</a:t>
            </a:r>
            <a:endParaRPr lang="en-US" sz="8800" b="0" strike="noStrike" spc="-1" dirty="0">
              <a:latin typeface="Arial"/>
            </a:endParaRPr>
          </a:p>
          <a:p>
            <a:pPr algn="ctr">
              <a:lnSpc>
                <a:spcPts val="8399"/>
              </a:lnSpc>
              <a:buNone/>
              <a:tabLst>
                <a:tab pos="3645000" algn="l"/>
                <a:tab pos="7785000" algn="l"/>
                <a:tab pos="8255160" algn="l"/>
              </a:tabLst>
            </a:pPr>
            <a:r>
              <a:rPr lang="en-US" sz="8000" b="0" strike="noStrike" spc="-1" dirty="0">
                <a:latin typeface="Avenir"/>
              </a:rPr>
              <a:t> </a:t>
            </a:r>
            <a:r>
              <a:rPr lang="en-US" sz="4000" b="1" strike="noStrike" spc="-1" dirty="0">
                <a:latin typeface="Avenir"/>
              </a:rPr>
              <a:t>Thomas</a:t>
            </a:r>
            <a:r>
              <a:rPr lang="en-US" sz="4000" b="0" strike="noStrike" spc="-1" dirty="0">
                <a:latin typeface="Avenir"/>
              </a:rPr>
              <a:t> </a:t>
            </a:r>
            <a:r>
              <a:rPr lang="en-US" sz="4000" b="1" strike="noStrike" spc="-1" dirty="0">
                <a:latin typeface="Avenir"/>
              </a:rPr>
              <a:t>Jefferson</a:t>
            </a:r>
            <a:r>
              <a:rPr lang="en-US" sz="4000" b="0" strike="noStrike" spc="-1" dirty="0">
                <a:latin typeface="Avenir"/>
              </a:rPr>
              <a:t> </a:t>
            </a:r>
            <a:r>
              <a:rPr lang="en-US" sz="4000" b="1" strike="noStrike" spc="-1" dirty="0">
                <a:latin typeface="Avenir"/>
              </a:rPr>
              <a:t>National</a:t>
            </a:r>
            <a:r>
              <a:rPr lang="en-US" sz="4000" b="0" strike="noStrike" spc="-1" dirty="0">
                <a:latin typeface="Avenir"/>
              </a:rPr>
              <a:t> </a:t>
            </a:r>
            <a:r>
              <a:rPr lang="en-US" sz="4000" b="1" strike="noStrike" spc="-1" dirty="0">
                <a:latin typeface="Avenir"/>
              </a:rPr>
              <a:t>Accelerator</a:t>
            </a:r>
            <a:r>
              <a:rPr lang="en-US" sz="4000" b="0" strike="noStrike" spc="-1" dirty="0">
                <a:latin typeface="Avenir"/>
              </a:rPr>
              <a:t> </a:t>
            </a:r>
            <a:r>
              <a:rPr lang="en-US" sz="4000" b="1" strike="noStrike" spc="-1" dirty="0">
                <a:latin typeface="Avenir"/>
              </a:rPr>
              <a:t>Facility</a:t>
            </a:r>
            <a:endParaRPr lang="en-US" sz="4000" b="0" strike="noStrike" spc="-1" dirty="0">
              <a:latin typeface="Arial"/>
            </a:endParaRPr>
          </a:p>
        </p:txBody>
      </p:sp>
      <p:grpSp>
        <p:nvGrpSpPr>
          <p:cNvPr id="52" name="Group 39"/>
          <p:cNvGrpSpPr/>
          <p:nvPr/>
        </p:nvGrpSpPr>
        <p:grpSpPr>
          <a:xfrm>
            <a:off x="389880" y="4365360"/>
            <a:ext cx="13970160" cy="11610000"/>
            <a:chOff x="389880" y="4365360"/>
            <a:chExt cx="13970160" cy="11610000"/>
          </a:xfrm>
        </p:grpSpPr>
        <p:sp>
          <p:nvSpPr>
            <p:cNvPr id="53" name="Freeform 3"/>
            <p:cNvSpPr/>
            <p:nvPr/>
          </p:nvSpPr>
          <p:spPr>
            <a:xfrm>
              <a:off x="389880" y="4365360"/>
              <a:ext cx="13970160" cy="62964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What is it?</a:t>
              </a:r>
              <a:endParaRPr lang="en-US" sz="3600" b="0" strike="noStrike" spc="-1" dirty="0">
                <a:latin typeface="Arial"/>
              </a:endParaRPr>
            </a:p>
          </p:txBody>
        </p:sp>
        <p:sp>
          <p:nvSpPr>
            <p:cNvPr id="54" name="Rectangle 37"/>
            <p:cNvSpPr/>
            <p:nvPr/>
          </p:nvSpPr>
          <p:spPr>
            <a:xfrm>
              <a:off x="389880" y="5111640"/>
              <a:ext cx="13970160" cy="1086372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grpSp>
      <p:grpSp>
        <p:nvGrpSpPr>
          <p:cNvPr id="55" name="Group 71"/>
          <p:cNvGrpSpPr/>
          <p:nvPr/>
        </p:nvGrpSpPr>
        <p:grpSpPr>
          <a:xfrm>
            <a:off x="171000" y="16201080"/>
            <a:ext cx="13970160" cy="4022280"/>
            <a:chOff x="171000" y="16201080"/>
            <a:chExt cx="13970160" cy="4022280"/>
          </a:xfrm>
        </p:grpSpPr>
        <p:sp>
          <p:nvSpPr>
            <p:cNvPr id="56" name="Freeform 3"/>
            <p:cNvSpPr/>
            <p:nvPr/>
          </p:nvSpPr>
          <p:spPr>
            <a:xfrm>
              <a:off x="171000" y="16201080"/>
              <a:ext cx="13970160" cy="62964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Tech Specs</a:t>
              </a:r>
              <a:endParaRPr lang="en-US" sz="3600" b="0" strike="noStrike" spc="-1" dirty="0">
                <a:latin typeface="Arial"/>
              </a:endParaRPr>
            </a:p>
          </p:txBody>
        </p:sp>
        <p:sp>
          <p:nvSpPr>
            <p:cNvPr id="57" name="Rectangle 73"/>
            <p:cNvSpPr/>
            <p:nvPr/>
          </p:nvSpPr>
          <p:spPr>
            <a:xfrm>
              <a:off x="171000" y="16947000"/>
              <a:ext cx="13970160" cy="327636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grpSp>
      <p:grpSp>
        <p:nvGrpSpPr>
          <p:cNvPr id="58" name="Group 74"/>
          <p:cNvGrpSpPr/>
          <p:nvPr/>
        </p:nvGrpSpPr>
        <p:grpSpPr>
          <a:xfrm>
            <a:off x="14548320" y="4345200"/>
            <a:ext cx="15584400" cy="15878160"/>
            <a:chOff x="14548320" y="4345200"/>
            <a:chExt cx="15584400" cy="15878160"/>
          </a:xfrm>
        </p:grpSpPr>
        <p:sp>
          <p:nvSpPr>
            <p:cNvPr id="59" name="Freeform 3"/>
            <p:cNvSpPr/>
            <p:nvPr/>
          </p:nvSpPr>
          <p:spPr>
            <a:xfrm>
              <a:off x="14548320" y="4345200"/>
              <a:ext cx="15584400" cy="62964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MVT In Action</a:t>
              </a:r>
              <a:endParaRPr lang="en-US" sz="3600" b="0" strike="noStrike" spc="-1" dirty="0">
                <a:latin typeface="Arial"/>
              </a:endParaRPr>
            </a:p>
          </p:txBody>
        </p:sp>
        <p:sp>
          <p:nvSpPr>
            <p:cNvPr id="60" name="Rectangle 76"/>
            <p:cNvSpPr/>
            <p:nvPr/>
          </p:nvSpPr>
          <p:spPr>
            <a:xfrm>
              <a:off x="14548320" y="5091120"/>
              <a:ext cx="15584400" cy="1513224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grpSp>
      <p:grpSp>
        <p:nvGrpSpPr>
          <p:cNvPr id="61" name="Group 77"/>
          <p:cNvGrpSpPr/>
          <p:nvPr/>
        </p:nvGrpSpPr>
        <p:grpSpPr>
          <a:xfrm>
            <a:off x="23666400" y="39990960"/>
            <a:ext cx="6466320" cy="2669760"/>
            <a:chOff x="23666400" y="39990960"/>
            <a:chExt cx="6466320" cy="2669760"/>
          </a:xfrm>
        </p:grpSpPr>
        <p:sp>
          <p:nvSpPr>
            <p:cNvPr id="62" name="Freeform 3"/>
            <p:cNvSpPr/>
            <p:nvPr/>
          </p:nvSpPr>
          <p:spPr>
            <a:xfrm>
              <a:off x="23666400" y="39990960"/>
              <a:ext cx="6466320" cy="60120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Contributing Institutions</a:t>
              </a:r>
              <a:endParaRPr lang="en-US" sz="3600" b="0" strike="noStrike" spc="-1" dirty="0">
                <a:latin typeface="Arial"/>
              </a:endParaRPr>
            </a:p>
          </p:txBody>
        </p:sp>
        <p:sp>
          <p:nvSpPr>
            <p:cNvPr id="63" name="Rectangle 79"/>
            <p:cNvSpPr/>
            <p:nvPr/>
          </p:nvSpPr>
          <p:spPr>
            <a:xfrm>
              <a:off x="23666400" y="40694760"/>
              <a:ext cx="6466320" cy="196596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wrap="none" lIns="274320" tIns="45000" rIns="90000" bIns="45000" anchor="ctr">
              <a:noAutofit/>
            </a:bodyPr>
            <a:lstStyle/>
            <a:p>
              <a:pPr marL="457200" indent="-457200" algn="just">
                <a:lnSpc>
                  <a:spcPct val="100000"/>
                </a:lnSpc>
                <a:buClr>
                  <a:srgbClr val="000000"/>
                </a:buClr>
                <a:buFont typeface="Arial"/>
                <a:buChar char="•"/>
              </a:pPr>
              <a:r>
                <a:rPr lang="en-US" sz="2400" b="0" strike="noStrike" spc="-1">
                  <a:solidFill>
                    <a:srgbClr val="000000"/>
                  </a:solidFill>
                  <a:latin typeface="Avenir"/>
                </a:rPr>
                <a:t>CEA, Saclay, France</a:t>
              </a:r>
              <a:endParaRPr lang="en-US" sz="2400" b="0" strike="noStrike" spc="-1">
                <a:latin typeface="Arial"/>
              </a:endParaRPr>
            </a:p>
            <a:p>
              <a:pPr marL="457200" indent="-457200" algn="just">
                <a:lnSpc>
                  <a:spcPct val="100000"/>
                </a:lnSpc>
                <a:buClr>
                  <a:srgbClr val="000000"/>
                </a:buClr>
                <a:buFont typeface="Arial"/>
                <a:buChar char="•"/>
              </a:pPr>
              <a:r>
                <a:rPr lang="en-US" sz="2400" b="0" strike="noStrike" spc="-1">
                  <a:solidFill>
                    <a:srgbClr val="000000"/>
                  </a:solidFill>
                  <a:latin typeface="Avenir"/>
                </a:rPr>
                <a:t>Jefferson Lab, Newport News, VA, USA</a:t>
              </a:r>
              <a:endParaRPr lang="en-US" sz="2400" b="0" strike="noStrike" spc="-1">
                <a:latin typeface="Arial"/>
              </a:endParaRPr>
            </a:p>
          </p:txBody>
        </p:sp>
      </p:grpSp>
      <p:pic>
        <p:nvPicPr>
          <p:cNvPr id="64" name="Picture 41"/>
          <p:cNvPicPr/>
          <p:nvPr/>
        </p:nvPicPr>
        <p:blipFill>
          <a:blip r:embed="rId3"/>
          <a:srcRect t="6737" b="6737"/>
          <a:stretch/>
        </p:blipFill>
        <p:spPr>
          <a:xfrm>
            <a:off x="120600" y="31705920"/>
            <a:ext cx="16231680" cy="10539000"/>
          </a:xfrm>
          <a:prstGeom prst="rect">
            <a:avLst/>
          </a:prstGeom>
          <a:ln w="0">
            <a:noFill/>
          </a:ln>
        </p:spPr>
      </p:pic>
      <p:sp>
        <p:nvSpPr>
          <p:cNvPr id="65" name="TextBox 48"/>
          <p:cNvSpPr/>
          <p:nvPr/>
        </p:nvSpPr>
        <p:spPr>
          <a:xfrm>
            <a:off x="16427520" y="42320160"/>
            <a:ext cx="7156440" cy="41040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Muography of the Giza’s Great Pyramid with Micromegas telescope.</a:t>
            </a:r>
            <a:endParaRPr lang="en-US" sz="1800" b="0" strike="noStrike" spc="-1">
              <a:latin typeface="Arial"/>
            </a:endParaRPr>
          </a:p>
        </p:txBody>
      </p:sp>
      <p:sp>
        <p:nvSpPr>
          <p:cNvPr id="66" name="TextBox 86"/>
          <p:cNvSpPr/>
          <p:nvPr/>
        </p:nvSpPr>
        <p:spPr>
          <a:xfrm>
            <a:off x="207360" y="42312600"/>
            <a:ext cx="15991200" cy="41040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The CEA Micromegas team is celebrating assembling and commissioning of the MVT at Jefferson Lab.</a:t>
            </a:r>
            <a:endParaRPr lang="en-US" sz="1800" b="0" strike="noStrike" spc="-1">
              <a:latin typeface="Arial"/>
            </a:endParaRPr>
          </a:p>
        </p:txBody>
      </p:sp>
      <p:sp>
        <p:nvSpPr>
          <p:cNvPr id="67" name="TextBox 87"/>
          <p:cNvSpPr/>
          <p:nvPr/>
        </p:nvSpPr>
        <p:spPr>
          <a:xfrm>
            <a:off x="23699520" y="39158280"/>
            <a:ext cx="6503400" cy="77616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182880" rIns="90000" bIns="45000" anchor="t">
            <a:spAutoFit/>
          </a:bodyPr>
          <a:lstStyle/>
          <a:p>
            <a:pPr algn="ctr">
              <a:lnSpc>
                <a:spcPct val="100000"/>
              </a:lnSpc>
              <a:buNone/>
            </a:pPr>
            <a:r>
              <a:rPr lang="en-US" sz="1800" b="0" strike="noStrike" spc="-1">
                <a:solidFill>
                  <a:srgbClr val="000000"/>
                </a:solidFill>
                <a:latin typeface="Avenir"/>
              </a:rPr>
              <a:t>Reconstructing cavities of the north-east edge of the Khufu’s pyramid by scanning rock density with muon telescope. </a:t>
            </a:r>
            <a:endParaRPr lang="en-US" sz="1800" b="0" strike="noStrike" spc="-1">
              <a:latin typeface="Arial"/>
            </a:endParaRPr>
          </a:p>
        </p:txBody>
      </p:sp>
      <p:sp>
        <p:nvSpPr>
          <p:cNvPr id="68" name="TextBox 89"/>
          <p:cNvSpPr/>
          <p:nvPr/>
        </p:nvSpPr>
        <p:spPr>
          <a:xfrm>
            <a:off x="23631840" y="35517600"/>
            <a:ext cx="6503400" cy="50184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182880" rIns="90000" bIns="45000" anchor="t">
            <a:spAutoFit/>
          </a:bodyPr>
          <a:lstStyle/>
          <a:p>
            <a:pPr algn="ctr">
              <a:lnSpc>
                <a:spcPct val="100000"/>
              </a:lnSpc>
              <a:buNone/>
            </a:pPr>
            <a:r>
              <a:rPr lang="en-US" sz="1800" b="0" strike="noStrike" spc="-1">
                <a:solidFill>
                  <a:srgbClr val="000000"/>
                </a:solidFill>
                <a:latin typeface="Avenir"/>
              </a:rPr>
              <a:t>Muon telescope during the system commissioning in Saclay.</a:t>
            </a:r>
            <a:endParaRPr lang="en-US" sz="1800" b="0" strike="noStrike" spc="-1">
              <a:latin typeface="Arial"/>
            </a:endParaRPr>
          </a:p>
        </p:txBody>
      </p:sp>
      <p:grpSp>
        <p:nvGrpSpPr>
          <p:cNvPr id="69" name="Group 90"/>
          <p:cNvGrpSpPr/>
          <p:nvPr/>
        </p:nvGrpSpPr>
        <p:grpSpPr>
          <a:xfrm>
            <a:off x="171000" y="20485080"/>
            <a:ext cx="24695640" cy="10945080"/>
            <a:chOff x="171000" y="20485080"/>
            <a:chExt cx="24695640" cy="10945080"/>
          </a:xfrm>
        </p:grpSpPr>
        <p:sp>
          <p:nvSpPr>
            <p:cNvPr id="70" name="Freeform 3"/>
            <p:cNvSpPr/>
            <p:nvPr/>
          </p:nvSpPr>
          <p:spPr>
            <a:xfrm>
              <a:off x="171000" y="20485080"/>
              <a:ext cx="24695640" cy="62964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Building and Installing the MVT</a:t>
              </a:r>
              <a:endParaRPr lang="en-US" sz="3600" b="0" strike="noStrike" spc="-1" dirty="0">
                <a:latin typeface="Arial"/>
              </a:endParaRPr>
            </a:p>
          </p:txBody>
        </p:sp>
        <p:sp>
          <p:nvSpPr>
            <p:cNvPr id="71" name="Rectangle 92"/>
            <p:cNvSpPr/>
            <p:nvPr/>
          </p:nvSpPr>
          <p:spPr>
            <a:xfrm>
              <a:off x="171000" y="21231000"/>
              <a:ext cx="24695640" cy="1019916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grpSp>
      <p:grpSp>
        <p:nvGrpSpPr>
          <p:cNvPr id="72" name="Group 93"/>
          <p:cNvGrpSpPr/>
          <p:nvPr/>
        </p:nvGrpSpPr>
        <p:grpSpPr>
          <a:xfrm>
            <a:off x="25190280" y="20511720"/>
            <a:ext cx="4971960" cy="10962360"/>
            <a:chOff x="25190280" y="20511720"/>
            <a:chExt cx="4971960" cy="10962360"/>
          </a:xfrm>
        </p:grpSpPr>
        <p:sp>
          <p:nvSpPr>
            <p:cNvPr id="73" name="Freeform 3"/>
            <p:cNvSpPr/>
            <p:nvPr/>
          </p:nvSpPr>
          <p:spPr>
            <a:xfrm>
              <a:off x="25190280" y="20511720"/>
              <a:ext cx="4971960" cy="629640"/>
            </a:xfrm>
            <a:custGeom>
              <a:avLst/>
              <a:gdLst/>
              <a:ahLst/>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3600" b="1" strike="noStrike" spc="-1" dirty="0">
                  <a:solidFill>
                    <a:srgbClr val="FFFFFF"/>
                  </a:solidFill>
                  <a:latin typeface="Avenir"/>
                </a:rPr>
                <a:t>Did you know?</a:t>
              </a:r>
              <a:endParaRPr lang="en-US" sz="3600" b="0" strike="noStrike" spc="-1" dirty="0">
                <a:latin typeface="Arial"/>
              </a:endParaRPr>
            </a:p>
          </p:txBody>
        </p:sp>
        <p:sp>
          <p:nvSpPr>
            <p:cNvPr id="74" name="Rectangle 95"/>
            <p:cNvSpPr/>
            <p:nvPr/>
          </p:nvSpPr>
          <p:spPr>
            <a:xfrm>
              <a:off x="25190280" y="21257640"/>
              <a:ext cx="4971960" cy="10216440"/>
            </a:xfrm>
            <a:prstGeom prst="rect">
              <a:avLst/>
            </a:prstGeom>
            <a:gradFill rotWithShape="0">
              <a:gsLst>
                <a:gs pos="0">
                  <a:srgbClr val="FFFFFF"/>
                </a:gs>
                <a:gs pos="100000">
                  <a:srgbClr val="E6FCFF"/>
                </a:gs>
              </a:gsLst>
              <a:lin ang="5400000"/>
            </a:gradFill>
            <a:ln>
              <a:solidFill>
                <a:srgbClr val="3A5F8B"/>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grpSp>
      <p:pic>
        <p:nvPicPr>
          <p:cNvPr id="75" name="Picture 101"/>
          <p:cNvPicPr/>
          <p:nvPr/>
        </p:nvPicPr>
        <p:blipFill>
          <a:blip r:embed="rId4"/>
          <a:srcRect l="3938" r="3938"/>
          <a:stretch/>
        </p:blipFill>
        <p:spPr>
          <a:xfrm>
            <a:off x="17494200" y="21401280"/>
            <a:ext cx="7258680" cy="3668760"/>
          </a:xfrm>
          <a:prstGeom prst="rect">
            <a:avLst/>
          </a:prstGeom>
          <a:ln w="0">
            <a:noFill/>
          </a:ln>
        </p:spPr>
      </p:pic>
      <p:pic>
        <p:nvPicPr>
          <p:cNvPr id="76" name="Picture 105"/>
          <p:cNvPicPr/>
          <p:nvPr/>
        </p:nvPicPr>
        <p:blipFill>
          <a:blip r:embed="rId5"/>
          <a:stretch/>
        </p:blipFill>
        <p:spPr>
          <a:xfrm>
            <a:off x="17495280" y="26334360"/>
            <a:ext cx="7290720" cy="4478760"/>
          </a:xfrm>
          <a:prstGeom prst="rect">
            <a:avLst/>
          </a:prstGeom>
          <a:ln w="0">
            <a:noFill/>
          </a:ln>
        </p:spPr>
      </p:pic>
      <p:sp>
        <p:nvSpPr>
          <p:cNvPr id="77" name="TextBox 114"/>
          <p:cNvSpPr/>
          <p:nvPr/>
        </p:nvSpPr>
        <p:spPr>
          <a:xfrm>
            <a:off x="470880" y="5321160"/>
            <a:ext cx="13402440" cy="338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en-US" sz="2400" b="0" strike="noStrike" spc="-1">
                <a:solidFill>
                  <a:srgbClr val="000000"/>
                </a:solidFill>
                <a:latin typeface="Avenir"/>
              </a:rPr>
              <a:t>The Micromegas Vertex Tracker is used to determine </a:t>
            </a:r>
            <a:r>
              <a:rPr lang="en-US" sz="2400" b="1" strike="noStrike" spc="-1">
                <a:solidFill>
                  <a:srgbClr val="000000"/>
                </a:solidFill>
                <a:latin typeface="Avenir"/>
              </a:rPr>
              <a:t>the location of the nuclear collision by measuring directions and momenta of the charged particles produced in such collisions</a:t>
            </a:r>
            <a:endParaRPr lang="en-US" sz="2400" b="0" strike="noStrike" spc="-1">
              <a:latin typeface="Arial"/>
            </a:endParaRPr>
          </a:p>
          <a:p>
            <a:pPr algn="just">
              <a:lnSpc>
                <a:spcPct val="100000"/>
              </a:lnSpc>
              <a:buNone/>
            </a:pPr>
            <a:endParaRPr lang="en-US" sz="2400" b="0" strike="noStrike" spc="-1">
              <a:latin typeface="Arial"/>
            </a:endParaRPr>
          </a:p>
          <a:p>
            <a:pPr algn="just">
              <a:lnSpc>
                <a:spcPct val="100000"/>
              </a:lnSpc>
              <a:buNone/>
            </a:pPr>
            <a:r>
              <a:rPr lang="en-US" sz="2400" b="0" strike="noStrike" spc="-1">
                <a:solidFill>
                  <a:srgbClr val="000000"/>
                </a:solidFill>
                <a:latin typeface="Avenir"/>
              </a:rPr>
              <a:t>Micromegas detectors are micro-pattern gaseous detectors. In a few-millimiter-wide conversion gap with high electric field, free electrons produced by the ionization of gas molecules by a charged particle are drifting towards an amplification gap, creating am electronic shower, collected by the readout strips.</a:t>
            </a:r>
            <a:endParaRPr lang="en-US" sz="2400" b="0" strike="noStrike" spc="-1">
              <a:latin typeface="Arial"/>
            </a:endParaRPr>
          </a:p>
          <a:p>
            <a:pPr algn="just">
              <a:lnSpc>
                <a:spcPct val="100000"/>
              </a:lnSpc>
              <a:buNone/>
            </a:pPr>
            <a:r>
              <a:rPr lang="en-US" sz="2400" b="0" strike="noStrike" spc="-1">
                <a:solidFill>
                  <a:srgbClr val="000000"/>
                </a:solidFill>
                <a:latin typeface="Avenir"/>
              </a:rPr>
              <a:t>Dedicated software process all the hit positions and ”reconstruct” the properties of the particle, like its charge and momentum.</a:t>
            </a:r>
            <a:endParaRPr lang="en-US" sz="2400" b="0" strike="noStrike" spc="-1">
              <a:latin typeface="Arial"/>
            </a:endParaRPr>
          </a:p>
        </p:txBody>
      </p:sp>
      <p:sp>
        <p:nvSpPr>
          <p:cNvPr id="78" name="TextBox 115"/>
          <p:cNvSpPr/>
          <p:nvPr/>
        </p:nvSpPr>
        <p:spPr>
          <a:xfrm>
            <a:off x="25190280" y="21592800"/>
            <a:ext cx="4902120" cy="954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Arial"/>
              <a:buChar char="•"/>
            </a:pPr>
            <a:r>
              <a:rPr lang="en-US" sz="2000" b="0" strike="noStrike" spc="-1">
                <a:solidFill>
                  <a:srgbClr val="000000"/>
                </a:solidFill>
                <a:latin typeface="Avenir"/>
              </a:rPr>
              <a:t>The Micromegas Vertex Tracker is built to operate in high magnetic field, (about 12 times stronger than what can erase credit cards, damage peacemakers, etc).</a:t>
            </a:r>
            <a:endParaRPr lang="en-US" sz="2000" b="0" strike="noStrike" spc="-1">
              <a:latin typeface="Arial"/>
            </a:endParaRPr>
          </a:p>
          <a:p>
            <a:pPr>
              <a:lnSpc>
                <a:spcPct val="100000"/>
              </a:lnSpc>
              <a:buNone/>
            </a:pPr>
            <a:endParaRPr lang="en-US" sz="2000" b="0" strike="noStrike" spc="-1">
              <a:latin typeface="Arial"/>
            </a:endParaRPr>
          </a:p>
          <a:p>
            <a:pPr marL="343080" indent="-343080">
              <a:lnSpc>
                <a:spcPct val="100000"/>
              </a:lnSpc>
              <a:buClr>
                <a:srgbClr val="000000"/>
              </a:buClr>
              <a:buFont typeface="Arial"/>
              <a:buChar char="•"/>
            </a:pPr>
            <a:r>
              <a:rPr lang="en-US" sz="2000" b="0" strike="noStrike" spc="-1">
                <a:solidFill>
                  <a:srgbClr val="000000"/>
                </a:solidFill>
                <a:latin typeface="Avenir"/>
              </a:rPr>
              <a:t>The particle rate is 30 millions per second and the system is reading over 20 thousands MVT channels all at the same time!</a:t>
            </a:r>
            <a:endParaRPr lang="en-US" sz="2000" b="0" strike="noStrike" spc="-1">
              <a:latin typeface="Arial"/>
            </a:endParaRPr>
          </a:p>
          <a:p>
            <a:pPr>
              <a:lnSpc>
                <a:spcPct val="100000"/>
              </a:lnSpc>
              <a:buNone/>
            </a:pPr>
            <a:endParaRPr lang="en-US" sz="2000" b="0" strike="noStrike" spc="-1">
              <a:latin typeface="Arial"/>
            </a:endParaRPr>
          </a:p>
          <a:p>
            <a:pPr marL="343080" indent="-343080">
              <a:lnSpc>
                <a:spcPct val="100000"/>
              </a:lnSpc>
              <a:buClr>
                <a:srgbClr val="000000"/>
              </a:buClr>
              <a:buFont typeface="Arial"/>
              <a:buChar char="•"/>
            </a:pPr>
            <a:r>
              <a:rPr lang="en-US" sz="2000" b="0" strike="noStrike" spc="-1">
                <a:solidFill>
                  <a:srgbClr val="000000"/>
                </a:solidFill>
                <a:latin typeface="Avenir"/>
              </a:rPr>
              <a:t>To register low-momentum particles the detectors must be very light to avoid multiple scattering which would change the properties of the track.</a:t>
            </a:r>
            <a:endParaRPr lang="en-US" sz="2000" b="0" strike="noStrike" spc="-1">
              <a:latin typeface="Arial"/>
            </a:endParaRPr>
          </a:p>
          <a:p>
            <a:pPr>
              <a:lnSpc>
                <a:spcPct val="100000"/>
              </a:lnSpc>
              <a:buNone/>
            </a:pPr>
            <a:endParaRPr lang="en-US" sz="2000" b="0" strike="noStrike" spc="-1">
              <a:latin typeface="Arial"/>
            </a:endParaRPr>
          </a:p>
          <a:p>
            <a:pPr marL="343080" indent="-343080">
              <a:lnSpc>
                <a:spcPct val="100000"/>
              </a:lnSpc>
              <a:buClr>
                <a:srgbClr val="000000"/>
              </a:buClr>
              <a:buFont typeface="Arial"/>
              <a:buChar char="•"/>
            </a:pPr>
            <a:r>
              <a:rPr lang="en-US" sz="2000" b="0" strike="noStrike" spc="-1">
                <a:solidFill>
                  <a:srgbClr val="000000"/>
                </a:solidFill>
                <a:latin typeface="Avenir"/>
              </a:rPr>
              <a:t>The whole sensitive area of the  MVT is over 4 square meters.</a:t>
            </a:r>
            <a:endParaRPr lang="en-US" sz="2000" b="0" strike="noStrike" spc="-1">
              <a:latin typeface="Arial"/>
            </a:endParaRPr>
          </a:p>
          <a:p>
            <a:pPr>
              <a:lnSpc>
                <a:spcPct val="100000"/>
              </a:lnSpc>
              <a:buNone/>
            </a:pPr>
            <a:endParaRPr lang="en-US" sz="2000" b="0" strike="noStrike" spc="-1">
              <a:latin typeface="Arial"/>
            </a:endParaRPr>
          </a:p>
          <a:p>
            <a:pPr marL="343080" indent="-343080">
              <a:lnSpc>
                <a:spcPct val="100000"/>
              </a:lnSpc>
              <a:buClr>
                <a:srgbClr val="000000"/>
              </a:buClr>
              <a:buFont typeface="Arial"/>
              <a:buChar char="•"/>
            </a:pPr>
            <a:r>
              <a:rPr lang="en-US" sz="2000" b="0" strike="noStrike" spc="-1">
                <a:solidFill>
                  <a:srgbClr val="000000"/>
                </a:solidFill>
                <a:latin typeface="Avenir"/>
              </a:rPr>
              <a:t>Micromegas detectors were used to search for hidden cavities in the Egyptian pyramids!</a:t>
            </a:r>
            <a:endParaRPr lang="en-US" sz="2000" b="0" strike="noStrike" spc="-1">
              <a:latin typeface="Arial"/>
            </a:endParaRPr>
          </a:p>
          <a:p>
            <a:pPr>
              <a:lnSpc>
                <a:spcPct val="100000"/>
              </a:lnSpc>
              <a:buNone/>
            </a:pPr>
            <a:endParaRPr lang="en-US" sz="2000" b="0" strike="noStrike" spc="-1">
              <a:latin typeface="Arial"/>
            </a:endParaRPr>
          </a:p>
          <a:p>
            <a:pPr marL="343080" indent="-343080">
              <a:lnSpc>
                <a:spcPct val="100000"/>
              </a:lnSpc>
              <a:buClr>
                <a:srgbClr val="000000"/>
              </a:buClr>
              <a:buFont typeface="Arial"/>
              <a:buChar char="•"/>
            </a:pPr>
            <a:r>
              <a:rPr lang="en-US" sz="2000" b="1" strike="noStrike" spc="-1">
                <a:solidFill>
                  <a:srgbClr val="000000"/>
                </a:solidFill>
                <a:latin typeface="Avenir"/>
              </a:rPr>
              <a:t>Best in class</a:t>
            </a:r>
            <a:r>
              <a:rPr lang="en-US" sz="2000" b="0" strike="noStrike" spc="-1">
                <a:solidFill>
                  <a:srgbClr val="000000"/>
                </a:solidFill>
                <a:latin typeface="Avenir"/>
              </a:rPr>
              <a:t>: MVT is the first large-scale Micromegas tracker with resistive strip technology which allows for better separation of the signal from unwanted background noise. For the first time cylindrical detector geometry was used in the nuclear physics experiment.</a:t>
            </a:r>
            <a:endParaRPr lang="en-US" sz="2000" b="0" strike="noStrike" spc="-1">
              <a:latin typeface="Arial"/>
            </a:endParaRPr>
          </a:p>
        </p:txBody>
      </p:sp>
      <p:sp>
        <p:nvSpPr>
          <p:cNvPr id="79" name="TextBox 116"/>
          <p:cNvSpPr/>
          <p:nvPr/>
        </p:nvSpPr>
        <p:spPr>
          <a:xfrm>
            <a:off x="7391160" y="12327480"/>
            <a:ext cx="6744960" cy="34279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The </a:t>
            </a:r>
            <a:r>
              <a:rPr lang="en-US" sz="1800" b="1" strike="noStrike" spc="-1">
                <a:solidFill>
                  <a:srgbClr val="000000"/>
                </a:solidFill>
                <a:latin typeface="Avenir"/>
              </a:rPr>
              <a:t>Barrel Micromegas Tracker (BMT) </a:t>
            </a:r>
            <a:r>
              <a:rPr lang="en-US" sz="1800" b="0" strike="noStrike" spc="-1">
                <a:solidFill>
                  <a:srgbClr val="000000"/>
                </a:solidFill>
                <a:latin typeface="Avenir"/>
              </a:rPr>
              <a:t>consists of three sectors, six layers of cylindrical detectors, three with strips along the beam axis giving information about the azimuth angle of the particle and three with circular strips perpendicular to the beam axis to constrain the polar angle.</a:t>
            </a:r>
            <a:endParaRPr lang="en-US" sz="1800" b="0" strike="noStrike" spc="-1">
              <a:latin typeface="Arial"/>
            </a:endParaRPr>
          </a:p>
          <a:p>
            <a:pPr algn="just">
              <a:lnSpc>
                <a:spcPct val="100000"/>
              </a:lnSpc>
              <a:buNone/>
            </a:pPr>
            <a:r>
              <a:rPr lang="en-US" sz="1800" b="0" strike="noStrike" spc="-1">
                <a:solidFill>
                  <a:srgbClr val="000000"/>
                </a:solidFill>
                <a:latin typeface="Avenir"/>
              </a:rPr>
              <a:t>The </a:t>
            </a:r>
            <a:r>
              <a:rPr lang="en-US" sz="1800" b="1" strike="noStrike" spc="-1">
                <a:solidFill>
                  <a:srgbClr val="000000"/>
                </a:solidFill>
                <a:latin typeface="Avenir"/>
              </a:rPr>
              <a:t>Forward Micromegas Tracker (FMT) </a:t>
            </a:r>
            <a:r>
              <a:rPr lang="en-US" sz="1800" b="0" strike="noStrike" spc="-1">
                <a:solidFill>
                  <a:srgbClr val="000000"/>
                </a:solidFill>
                <a:latin typeface="Avenir"/>
              </a:rPr>
              <a:t>consists of six flat disks stacked together, assembled with a 60 degrees rotation, attached to the Barrel end flange.</a:t>
            </a:r>
            <a:endParaRPr lang="en-US" sz="1800" b="0" strike="noStrike" spc="-1">
              <a:latin typeface="Arial"/>
            </a:endParaRPr>
          </a:p>
          <a:p>
            <a:pPr algn="just">
              <a:lnSpc>
                <a:spcPct val="100000"/>
              </a:lnSpc>
              <a:buNone/>
            </a:pPr>
            <a:r>
              <a:rPr lang="en-US" sz="1800" b="0" strike="noStrike" spc="-1">
                <a:solidFill>
                  <a:srgbClr val="000000"/>
                </a:solidFill>
                <a:latin typeface="Avenir"/>
              </a:rPr>
              <a:t>The </a:t>
            </a:r>
            <a:r>
              <a:rPr lang="en-US" sz="1800" b="1" strike="noStrike" spc="-1">
                <a:solidFill>
                  <a:srgbClr val="000000"/>
                </a:solidFill>
                <a:latin typeface="Avenir"/>
              </a:rPr>
              <a:t>Forward Tagger Tracker (FTT) </a:t>
            </a:r>
            <a:r>
              <a:rPr lang="en-US" sz="1800" b="0" strike="noStrike" spc="-1">
                <a:solidFill>
                  <a:srgbClr val="000000"/>
                </a:solidFill>
                <a:latin typeface="Avenir"/>
              </a:rPr>
              <a:t>used for a precise determination of the scattered electron angle. It contains two double-layers of Micromegas detectors with perpendicularly oriented strips to determine the (X,Y) coordinates of a track. </a:t>
            </a:r>
            <a:endParaRPr lang="en-US" sz="1800" b="0" strike="noStrike" spc="-1">
              <a:latin typeface="Arial"/>
            </a:endParaRPr>
          </a:p>
        </p:txBody>
      </p:sp>
      <p:sp>
        <p:nvSpPr>
          <p:cNvPr id="80" name="TextBox 118"/>
          <p:cNvSpPr/>
          <p:nvPr/>
        </p:nvSpPr>
        <p:spPr>
          <a:xfrm>
            <a:off x="425520" y="30655080"/>
            <a:ext cx="493488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Commissioning of the Forward Micromegas disks with cosmic test setup.</a:t>
            </a:r>
            <a:endParaRPr lang="en-US" sz="1800" b="0" strike="noStrike" spc="-1">
              <a:latin typeface="Arial"/>
            </a:endParaRPr>
          </a:p>
        </p:txBody>
      </p:sp>
      <p:sp>
        <p:nvSpPr>
          <p:cNvPr id="81" name="TextBox 119"/>
          <p:cNvSpPr/>
          <p:nvPr/>
        </p:nvSpPr>
        <p:spPr>
          <a:xfrm>
            <a:off x="5540400" y="30655080"/>
            <a:ext cx="1183932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Assembly of the MVT. On the left side five barrel detectors are to be integrated. The building and assembling of the detector took place in a clean room with HEPA filtering of dust particles to protect the micromegas detectors. </a:t>
            </a:r>
            <a:endParaRPr lang="en-US" sz="1800" b="0" strike="noStrike" spc="-1">
              <a:latin typeface="Arial"/>
            </a:endParaRPr>
          </a:p>
        </p:txBody>
      </p:sp>
      <p:sp>
        <p:nvSpPr>
          <p:cNvPr id="82" name="TextBox 120"/>
          <p:cNvSpPr/>
          <p:nvPr/>
        </p:nvSpPr>
        <p:spPr>
          <a:xfrm>
            <a:off x="17516880" y="25057080"/>
            <a:ext cx="7269120" cy="95904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The MVT, barrel and forward system, is ready to be inserted in the Central Time-Of-Flight system. Six crates on the left side contain readout electronics, connected to the detectors by flat cables.</a:t>
            </a:r>
            <a:endParaRPr lang="en-US" sz="1800" b="0" strike="noStrike" spc="-1">
              <a:latin typeface="Arial"/>
            </a:endParaRPr>
          </a:p>
        </p:txBody>
      </p:sp>
      <p:sp>
        <p:nvSpPr>
          <p:cNvPr id="83" name="TextBox 124"/>
          <p:cNvSpPr/>
          <p:nvPr/>
        </p:nvSpPr>
        <p:spPr>
          <a:xfrm>
            <a:off x="17516880" y="31000680"/>
            <a:ext cx="7269120" cy="41040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The MVT is being installed into the central time of flight system.</a:t>
            </a:r>
            <a:endParaRPr lang="en-US" sz="1800" b="0" strike="noStrike" spc="-1">
              <a:latin typeface="Arial"/>
            </a:endParaRPr>
          </a:p>
        </p:txBody>
      </p:sp>
      <p:sp>
        <p:nvSpPr>
          <p:cNvPr id="84" name="TextBox 128"/>
          <p:cNvSpPr/>
          <p:nvPr/>
        </p:nvSpPr>
        <p:spPr>
          <a:xfrm>
            <a:off x="15330960" y="19468080"/>
            <a:ext cx="660312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Z position of the reconstructed vertices showing sub-millimeter resolution of the barrel Micromegas tracker.   </a:t>
            </a:r>
            <a:endParaRPr lang="en-US" sz="1800" b="0" strike="noStrike" spc="-1">
              <a:latin typeface="Arial"/>
            </a:endParaRPr>
          </a:p>
        </p:txBody>
      </p:sp>
      <p:sp>
        <p:nvSpPr>
          <p:cNvPr id="85" name="TextBox 130"/>
          <p:cNvSpPr/>
          <p:nvPr/>
        </p:nvSpPr>
        <p:spPr>
          <a:xfrm>
            <a:off x="14677560" y="12035880"/>
            <a:ext cx="8151480" cy="288036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2000" b="0" strike="noStrike" spc="-1">
                <a:solidFill>
                  <a:srgbClr val="000000"/>
                </a:solidFill>
                <a:latin typeface="Avenir"/>
              </a:rPr>
              <a:t>A representation of a single collision recorded in October 2022. </a:t>
            </a:r>
            <a:endParaRPr lang="en-US" sz="2000" b="0" strike="noStrike" spc="-1">
              <a:latin typeface="Arial"/>
            </a:endParaRPr>
          </a:p>
          <a:p>
            <a:pPr algn="just">
              <a:lnSpc>
                <a:spcPct val="100000"/>
              </a:lnSpc>
              <a:buNone/>
            </a:pPr>
            <a:endParaRPr lang="en-US" sz="2000" b="0" strike="noStrike" spc="-1">
              <a:latin typeface="Arial"/>
            </a:endParaRPr>
          </a:p>
          <a:p>
            <a:pPr algn="just">
              <a:lnSpc>
                <a:spcPct val="100000"/>
              </a:lnSpc>
              <a:buNone/>
            </a:pPr>
            <a:r>
              <a:rPr lang="en-US" sz="2000" b="1" strike="noStrike" spc="-1">
                <a:solidFill>
                  <a:srgbClr val="000000"/>
                </a:solidFill>
                <a:latin typeface="Avenir"/>
              </a:rPr>
              <a:t>We collect about 20000 of these events every second.</a:t>
            </a:r>
            <a:endParaRPr lang="en-US" sz="2000" b="0" strike="noStrike" spc="-1">
              <a:latin typeface="Arial"/>
            </a:endParaRPr>
          </a:p>
          <a:p>
            <a:pPr algn="just">
              <a:lnSpc>
                <a:spcPct val="100000"/>
              </a:lnSpc>
              <a:buNone/>
            </a:pPr>
            <a:endParaRPr lang="en-US" sz="2000" b="0" strike="noStrike" spc="-1">
              <a:latin typeface="Arial"/>
            </a:endParaRPr>
          </a:p>
          <a:p>
            <a:pPr algn="just">
              <a:lnSpc>
                <a:spcPct val="100000"/>
              </a:lnSpc>
              <a:buNone/>
            </a:pPr>
            <a:r>
              <a:rPr lang="en-US" sz="2000" b="0" strike="noStrike" spc="-1">
                <a:solidFill>
                  <a:srgbClr val="000000"/>
                </a:solidFill>
                <a:latin typeface="Avenir"/>
              </a:rPr>
              <a:t>You can see the particles hitting various detectors, including the MVT (6 barrel layers in 3 sectors, red color). </a:t>
            </a:r>
            <a:endParaRPr lang="en-US" sz="2000" b="0" strike="noStrike" spc="-1">
              <a:latin typeface="Arial"/>
            </a:endParaRPr>
          </a:p>
          <a:p>
            <a:pPr algn="just">
              <a:lnSpc>
                <a:spcPct val="100000"/>
              </a:lnSpc>
              <a:buNone/>
            </a:pPr>
            <a:endParaRPr lang="en-US" sz="2000" b="0" strike="noStrike" spc="-1">
              <a:latin typeface="Arial"/>
            </a:endParaRPr>
          </a:p>
          <a:p>
            <a:pPr algn="just">
              <a:lnSpc>
                <a:spcPct val="100000"/>
              </a:lnSpc>
              <a:buNone/>
            </a:pPr>
            <a:r>
              <a:rPr lang="en-US" sz="2000" b="0" strike="noStrike" spc="-1">
                <a:solidFill>
                  <a:srgbClr val="000000"/>
                </a:solidFill>
                <a:latin typeface="Avenir"/>
              </a:rPr>
              <a:t>The “clockwise tracks“ are positively charged particles. The counterclockwise are negatively charged particles. </a:t>
            </a:r>
            <a:endParaRPr lang="en-US" sz="2000" b="0" strike="noStrike" spc="-1">
              <a:latin typeface="Arial"/>
            </a:endParaRPr>
          </a:p>
        </p:txBody>
      </p:sp>
      <p:sp>
        <p:nvSpPr>
          <p:cNvPr id="86" name="TextBox 129"/>
          <p:cNvSpPr/>
          <p:nvPr/>
        </p:nvSpPr>
        <p:spPr>
          <a:xfrm>
            <a:off x="23017320" y="11919960"/>
            <a:ext cx="682092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2D map of the hits from the registered tracks in the Forward Micromegas disk demonstrating high hit detection efficiency.</a:t>
            </a:r>
            <a:endParaRPr lang="en-US" sz="1800" b="0" strike="noStrike" spc="-1">
              <a:latin typeface="Arial"/>
            </a:endParaRPr>
          </a:p>
        </p:txBody>
      </p:sp>
      <p:sp>
        <p:nvSpPr>
          <p:cNvPr id="87" name="TextBox 133"/>
          <p:cNvSpPr/>
          <p:nvPr/>
        </p:nvSpPr>
        <p:spPr>
          <a:xfrm>
            <a:off x="9412560" y="17244000"/>
            <a:ext cx="4587480" cy="2353764"/>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marL="343080" indent="-343080" algn="just">
              <a:lnSpc>
                <a:spcPct val="100000"/>
              </a:lnSpc>
              <a:buClr>
                <a:srgbClr val="000000"/>
              </a:buClr>
              <a:buFont typeface="Arial"/>
              <a:buChar char="•"/>
            </a:pPr>
            <a:r>
              <a:rPr lang="en-US" sz="1800" b="0" strike="noStrike" spc="-1" dirty="0">
                <a:solidFill>
                  <a:srgbClr val="000000"/>
                </a:solidFill>
                <a:latin typeface="Avenir"/>
              </a:rPr>
              <a:t>State-of-the-art resistive strip detectors</a:t>
            </a:r>
            <a:endParaRPr lang="en-US" sz="1800" b="0" strike="noStrike" spc="-1" dirty="0">
              <a:latin typeface="Arial"/>
            </a:endParaRPr>
          </a:p>
          <a:p>
            <a:pPr marL="343080" indent="-343080" algn="just">
              <a:lnSpc>
                <a:spcPct val="100000"/>
              </a:lnSpc>
              <a:buClr>
                <a:srgbClr val="000000"/>
              </a:buClr>
              <a:buFont typeface="Arial"/>
              <a:buChar char="•"/>
            </a:pPr>
            <a:r>
              <a:rPr lang="en-US" sz="1800" b="0" strike="noStrike" spc="-1" dirty="0">
                <a:solidFill>
                  <a:srgbClr val="000000"/>
                </a:solidFill>
                <a:latin typeface="Avenir"/>
              </a:rPr>
              <a:t>Low material budget</a:t>
            </a:r>
            <a:endParaRPr lang="en-US" sz="1800" b="0" strike="noStrike" spc="-1" dirty="0">
              <a:latin typeface="Arial"/>
            </a:endParaRPr>
          </a:p>
          <a:p>
            <a:pPr marL="343080" indent="-343080" algn="just">
              <a:lnSpc>
                <a:spcPct val="100000"/>
              </a:lnSpc>
              <a:buClr>
                <a:srgbClr val="000000"/>
              </a:buClr>
              <a:buFont typeface="Arial"/>
              <a:buChar char="•"/>
            </a:pPr>
            <a:r>
              <a:rPr lang="en-US" sz="1800" b="0" strike="noStrike" spc="-1" dirty="0">
                <a:solidFill>
                  <a:srgbClr val="000000"/>
                </a:solidFill>
                <a:latin typeface="Avenir"/>
              </a:rPr>
              <a:t>Operation in 5 Tesla magnetic field</a:t>
            </a:r>
            <a:endParaRPr lang="en-US" sz="1800" b="0" strike="noStrike" spc="-1" dirty="0">
              <a:latin typeface="Arial"/>
            </a:endParaRPr>
          </a:p>
          <a:p>
            <a:pPr marL="343080" indent="-343080" algn="just">
              <a:lnSpc>
                <a:spcPct val="100000"/>
              </a:lnSpc>
              <a:buClr>
                <a:srgbClr val="000000"/>
              </a:buClr>
              <a:buFont typeface="Arial"/>
              <a:buChar char="•"/>
            </a:pPr>
            <a:r>
              <a:rPr lang="en-US" sz="1800" b="0" strike="noStrike" spc="-1" dirty="0">
                <a:solidFill>
                  <a:srgbClr val="000000"/>
                </a:solidFill>
                <a:latin typeface="Avenir"/>
              </a:rPr>
              <a:t>Tracking efficiency &gt; 90 %</a:t>
            </a:r>
            <a:endParaRPr lang="en-US" sz="1800" b="0" strike="noStrike" spc="-1" dirty="0">
              <a:latin typeface="Arial"/>
            </a:endParaRPr>
          </a:p>
          <a:p>
            <a:pPr marL="343080" indent="-343080" algn="just">
              <a:lnSpc>
                <a:spcPct val="100000"/>
              </a:lnSpc>
              <a:buClr>
                <a:srgbClr val="000000"/>
              </a:buClr>
              <a:buFont typeface="Arial"/>
              <a:buChar char="•"/>
            </a:pPr>
            <a:r>
              <a:rPr lang="en-US" sz="1800" b="0" strike="noStrike" spc="-1" dirty="0">
                <a:solidFill>
                  <a:srgbClr val="000000"/>
                </a:solidFill>
                <a:latin typeface="Avenir"/>
              </a:rPr>
              <a:t>Momentum resolution &lt; 5%</a:t>
            </a:r>
            <a:endParaRPr lang="en-US" sz="1800" b="0" strike="noStrike" spc="-1" dirty="0">
              <a:latin typeface="Arial"/>
            </a:endParaRPr>
          </a:p>
          <a:p>
            <a:pPr marL="343080" indent="-343080" algn="just">
              <a:lnSpc>
                <a:spcPct val="100000"/>
              </a:lnSpc>
              <a:buClr>
                <a:srgbClr val="000000"/>
              </a:buClr>
              <a:buFont typeface="Arial"/>
              <a:buChar char="•"/>
            </a:pPr>
            <a:r>
              <a:rPr lang="en-US" sz="1800" b="0" strike="noStrike" spc="-1" dirty="0">
                <a:solidFill>
                  <a:srgbClr val="000000"/>
                </a:solidFill>
                <a:latin typeface="Avenir"/>
              </a:rPr>
              <a:t>Angular resolution: </a:t>
            </a:r>
            <a:endParaRPr lang="en-US" sz="1800" b="0" strike="noStrike" spc="-1" dirty="0">
              <a:latin typeface="Arial"/>
            </a:endParaRPr>
          </a:p>
          <a:p>
            <a:pPr marL="800280" lvl="1" indent="-343080" algn="just">
              <a:lnSpc>
                <a:spcPct val="100000"/>
              </a:lnSpc>
              <a:buClr>
                <a:srgbClr val="000000"/>
              </a:buClr>
              <a:buFont typeface="Arial"/>
              <a:buChar char="•"/>
            </a:pPr>
            <a:r>
              <a:rPr lang="en-US" sz="1800" b="0" strike="noStrike" spc="-1" dirty="0">
                <a:solidFill>
                  <a:srgbClr val="000000"/>
                </a:solidFill>
                <a:latin typeface="Avenir"/>
              </a:rPr>
              <a:t>Polar</a:t>
            </a:r>
            <a:r>
              <a:rPr lang="el-GR" sz="1800" b="0" strike="noStrike" spc="-1" dirty="0">
                <a:solidFill>
                  <a:srgbClr val="000000"/>
                </a:solidFill>
                <a:latin typeface="Avenir"/>
              </a:rPr>
              <a:t> &lt; 10</a:t>
            </a:r>
            <a:r>
              <a:rPr lang="en-US" sz="1800" b="0" strike="noStrike" spc="-1" dirty="0">
                <a:solidFill>
                  <a:srgbClr val="000000"/>
                </a:solidFill>
                <a:latin typeface="Avenir"/>
              </a:rPr>
              <a:t> - </a:t>
            </a:r>
            <a:r>
              <a:rPr lang="el-GR" sz="1800" b="0" strike="noStrike" spc="-1" dirty="0">
                <a:solidFill>
                  <a:srgbClr val="000000"/>
                </a:solidFill>
                <a:latin typeface="Avenir"/>
              </a:rPr>
              <a:t>20 </a:t>
            </a:r>
            <a:r>
              <a:rPr lang="en-US" sz="1800" b="0" strike="noStrike" spc="-1" dirty="0" err="1">
                <a:solidFill>
                  <a:srgbClr val="000000"/>
                </a:solidFill>
                <a:latin typeface="Avenir"/>
              </a:rPr>
              <a:t>mrad</a:t>
            </a:r>
            <a:r>
              <a:rPr lang="en-US" sz="1800" b="0" strike="noStrike" spc="-1" dirty="0">
                <a:solidFill>
                  <a:srgbClr val="000000"/>
                </a:solidFill>
                <a:latin typeface="Avenir"/>
              </a:rPr>
              <a:t> </a:t>
            </a:r>
            <a:endParaRPr lang="en-US" sz="1800" b="0" strike="noStrike" spc="-1" dirty="0">
              <a:latin typeface="Arial"/>
            </a:endParaRPr>
          </a:p>
          <a:p>
            <a:pPr marL="800280" lvl="1" indent="-343080" algn="just">
              <a:lnSpc>
                <a:spcPct val="100000"/>
              </a:lnSpc>
              <a:buClr>
                <a:srgbClr val="000000"/>
              </a:buClr>
              <a:buFont typeface="Arial"/>
              <a:buChar char="•"/>
            </a:pPr>
            <a:r>
              <a:rPr lang="en-US" sz="1800" b="0" strike="noStrike" spc="-1" dirty="0">
                <a:solidFill>
                  <a:srgbClr val="000000"/>
                </a:solidFill>
                <a:latin typeface="Avenir"/>
              </a:rPr>
              <a:t>Azimuthal</a:t>
            </a:r>
            <a:r>
              <a:rPr lang="el-GR" sz="1800" b="0" strike="noStrike" spc="-1" dirty="0">
                <a:solidFill>
                  <a:srgbClr val="000000"/>
                </a:solidFill>
                <a:latin typeface="Avenir"/>
              </a:rPr>
              <a:t> ~5 </a:t>
            </a:r>
            <a:r>
              <a:rPr lang="en-US" sz="1800" b="0" strike="noStrike" spc="-1" dirty="0" err="1">
                <a:solidFill>
                  <a:srgbClr val="000000"/>
                </a:solidFill>
                <a:latin typeface="Avenir"/>
              </a:rPr>
              <a:t>mrad</a:t>
            </a:r>
            <a:endParaRPr lang="en-US" sz="1800" b="0" strike="noStrike" spc="-1" dirty="0">
              <a:latin typeface="Arial"/>
            </a:endParaRPr>
          </a:p>
        </p:txBody>
      </p:sp>
      <p:sp>
        <p:nvSpPr>
          <p:cNvPr id="88" name="TextBox 134"/>
          <p:cNvSpPr/>
          <p:nvPr/>
        </p:nvSpPr>
        <p:spPr>
          <a:xfrm>
            <a:off x="272880" y="17244000"/>
            <a:ext cx="5267160" cy="287928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marL="343080" indent="-343080" algn="just">
              <a:lnSpc>
                <a:spcPct val="100000"/>
              </a:lnSpc>
              <a:buClr>
                <a:srgbClr val="000000"/>
              </a:buClr>
              <a:buFont typeface="Arial"/>
              <a:buChar char="•"/>
            </a:pPr>
            <a:r>
              <a:rPr lang="en-US" sz="1800" b="0" strike="noStrike" spc="-1">
                <a:solidFill>
                  <a:srgbClr val="000000"/>
                </a:solidFill>
                <a:latin typeface="Avenir"/>
              </a:rPr>
              <a:t>15360 channels in six BMT layers </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6144 channels in six FMT disks</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3072 channels in four FTT disks</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Drift gap: 3 mm, amplification gap: 0.13 mm</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Gas: Argon 93%, isobutane 7% (BMT)</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Trigger dispersion below 1 ns</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64 channels / readout chip (DREAM)</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Data rate ~ 200 Mbits / s</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Data readout clock: 125 MHz</a:t>
            </a:r>
            <a:endParaRPr lang="en-US" sz="1800" b="0" strike="noStrike" spc="-1">
              <a:latin typeface="Arial"/>
            </a:endParaRPr>
          </a:p>
          <a:p>
            <a:pPr marL="343080" indent="-343080" algn="just">
              <a:lnSpc>
                <a:spcPct val="100000"/>
              </a:lnSpc>
              <a:buClr>
                <a:srgbClr val="000000"/>
              </a:buClr>
              <a:buFont typeface="Arial"/>
              <a:buChar char="•"/>
            </a:pPr>
            <a:r>
              <a:rPr lang="en-US" sz="1800" b="0" strike="noStrike" spc="-1">
                <a:solidFill>
                  <a:srgbClr val="000000"/>
                </a:solidFill>
                <a:latin typeface="Avenir"/>
              </a:rPr>
              <a:t>Radiation hard design</a:t>
            </a:r>
            <a:endParaRPr lang="en-US" sz="1800" b="0" strike="noStrike" spc="-1">
              <a:latin typeface="Arial"/>
            </a:endParaRPr>
          </a:p>
        </p:txBody>
      </p:sp>
      <p:sp>
        <p:nvSpPr>
          <p:cNvPr id="89" name="TextBox 57"/>
          <p:cNvSpPr/>
          <p:nvPr/>
        </p:nvSpPr>
        <p:spPr>
          <a:xfrm>
            <a:off x="4977360" y="19764720"/>
            <a:ext cx="4286880" cy="41040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ctr">
              <a:lnSpc>
                <a:spcPct val="100000"/>
              </a:lnSpc>
              <a:buNone/>
            </a:pPr>
            <a:r>
              <a:rPr lang="en-US" sz="1800" b="0" strike="noStrike" spc="-1">
                <a:solidFill>
                  <a:srgbClr val="000000"/>
                </a:solidFill>
                <a:latin typeface="Avenir"/>
              </a:rPr>
              <a:t>512-channel front-end readout board</a:t>
            </a:r>
            <a:endParaRPr lang="en-US" sz="1800" b="0" strike="noStrike" spc="-1">
              <a:latin typeface="Arial"/>
            </a:endParaRPr>
          </a:p>
        </p:txBody>
      </p:sp>
      <p:pic>
        <p:nvPicPr>
          <p:cNvPr id="90" name="Picture 9"/>
          <p:cNvPicPr/>
          <p:nvPr/>
        </p:nvPicPr>
        <p:blipFill>
          <a:blip r:embed="rId6"/>
          <a:stretch/>
        </p:blipFill>
        <p:spPr>
          <a:xfrm>
            <a:off x="7723800" y="8302320"/>
            <a:ext cx="6472440" cy="3879360"/>
          </a:xfrm>
          <a:prstGeom prst="rect">
            <a:avLst/>
          </a:prstGeom>
          <a:ln w="0">
            <a:noFill/>
          </a:ln>
        </p:spPr>
      </p:pic>
      <p:pic>
        <p:nvPicPr>
          <p:cNvPr id="91" name="Picture 13" descr="A large metal object with wires and wires&#10;&#10;Description automatically generated with medium confidence"/>
          <p:cNvPicPr/>
          <p:nvPr/>
        </p:nvPicPr>
        <p:blipFill>
          <a:blip r:embed="rId7"/>
          <a:stretch/>
        </p:blipFill>
        <p:spPr>
          <a:xfrm>
            <a:off x="16508160" y="31580640"/>
            <a:ext cx="7048800" cy="10664640"/>
          </a:xfrm>
          <a:prstGeom prst="rect">
            <a:avLst/>
          </a:prstGeom>
          <a:ln w="0">
            <a:noFill/>
          </a:ln>
        </p:spPr>
      </p:pic>
      <p:pic>
        <p:nvPicPr>
          <p:cNvPr id="92" name="Picture 15" descr="A close-up of a diagram&#10;&#10;Description automatically generated"/>
          <p:cNvPicPr/>
          <p:nvPr/>
        </p:nvPicPr>
        <p:blipFill>
          <a:blip r:embed="rId8"/>
          <a:stretch/>
        </p:blipFill>
        <p:spPr>
          <a:xfrm>
            <a:off x="23699520" y="36114840"/>
            <a:ext cx="6420240" cy="3026160"/>
          </a:xfrm>
          <a:prstGeom prst="rect">
            <a:avLst/>
          </a:prstGeom>
          <a:ln w="0">
            <a:noFill/>
          </a:ln>
        </p:spPr>
      </p:pic>
      <p:pic>
        <p:nvPicPr>
          <p:cNvPr id="93" name="Picture 17" descr="A machine with wires and wires&#10;&#10;Description automatically generated with medium confidence"/>
          <p:cNvPicPr/>
          <p:nvPr/>
        </p:nvPicPr>
        <p:blipFill>
          <a:blip r:embed="rId9"/>
          <a:stretch/>
        </p:blipFill>
        <p:spPr>
          <a:xfrm>
            <a:off x="23712480" y="31573800"/>
            <a:ext cx="6401160" cy="3903480"/>
          </a:xfrm>
          <a:prstGeom prst="rect">
            <a:avLst/>
          </a:prstGeom>
          <a:ln w="0">
            <a:noFill/>
          </a:ln>
        </p:spPr>
      </p:pic>
      <p:pic>
        <p:nvPicPr>
          <p:cNvPr id="94" name="Picture 19" descr="Diagram of a diagram of a thin layer of strips&#10;&#10;Description automatically generated with medium confidence"/>
          <p:cNvPicPr/>
          <p:nvPr/>
        </p:nvPicPr>
        <p:blipFill>
          <a:blip r:embed="rId10"/>
          <a:stretch/>
        </p:blipFill>
        <p:spPr>
          <a:xfrm>
            <a:off x="470880" y="8685000"/>
            <a:ext cx="6112440" cy="3138840"/>
          </a:xfrm>
          <a:prstGeom prst="rect">
            <a:avLst/>
          </a:prstGeom>
          <a:ln w="0">
            <a:noFill/>
          </a:ln>
        </p:spPr>
      </p:pic>
      <p:pic>
        <p:nvPicPr>
          <p:cNvPr id="95" name="Picture 22" descr="A circular metal object with green parts&#10;&#10;Description automatically generated with medium confidence"/>
          <p:cNvPicPr/>
          <p:nvPr/>
        </p:nvPicPr>
        <p:blipFill>
          <a:blip r:embed="rId11"/>
          <a:stretch/>
        </p:blipFill>
        <p:spPr>
          <a:xfrm>
            <a:off x="2802600" y="12404520"/>
            <a:ext cx="2128680" cy="2551680"/>
          </a:xfrm>
          <a:prstGeom prst="rect">
            <a:avLst/>
          </a:prstGeom>
          <a:ln w="0">
            <a:noFill/>
          </a:ln>
        </p:spPr>
      </p:pic>
      <p:sp>
        <p:nvSpPr>
          <p:cNvPr id="96" name="TextBox 23"/>
          <p:cNvSpPr/>
          <p:nvPr/>
        </p:nvSpPr>
        <p:spPr>
          <a:xfrm>
            <a:off x="425520" y="15057000"/>
            <a:ext cx="683604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3D view of the Micromegas Forward Tagger Tracker with front-end readout electronics.</a:t>
            </a:r>
            <a:endParaRPr lang="en-US" sz="1800" b="0" strike="noStrike" spc="-1">
              <a:latin typeface="Arial"/>
            </a:endParaRPr>
          </a:p>
        </p:txBody>
      </p:sp>
      <p:sp>
        <p:nvSpPr>
          <p:cNvPr id="97" name="TextBox 26"/>
          <p:cNvSpPr/>
          <p:nvPr/>
        </p:nvSpPr>
        <p:spPr>
          <a:xfrm>
            <a:off x="548640" y="11869920"/>
            <a:ext cx="5956920" cy="41040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Schematic view of a resistive Micromegas detector.</a:t>
            </a:r>
            <a:endParaRPr lang="en-US" sz="1800" b="0" strike="noStrike" spc="-1">
              <a:latin typeface="Arial"/>
            </a:endParaRPr>
          </a:p>
        </p:txBody>
      </p:sp>
      <p:pic>
        <p:nvPicPr>
          <p:cNvPr id="98" name="Picture 27"/>
          <p:cNvPicPr/>
          <p:nvPr/>
        </p:nvPicPr>
        <p:blipFill>
          <a:blip r:embed="rId12"/>
          <a:stretch/>
        </p:blipFill>
        <p:spPr>
          <a:xfrm>
            <a:off x="15237720" y="15041520"/>
            <a:ext cx="7081200" cy="4331160"/>
          </a:xfrm>
          <a:prstGeom prst="rect">
            <a:avLst/>
          </a:prstGeom>
          <a:ln w="0">
            <a:noFill/>
          </a:ln>
        </p:spPr>
      </p:pic>
      <p:pic>
        <p:nvPicPr>
          <p:cNvPr id="99" name="Picture 2"/>
          <p:cNvPicPr/>
          <p:nvPr/>
        </p:nvPicPr>
        <p:blipFill>
          <a:blip r:embed="rId13"/>
          <a:srcRect l="5311" t="10718" r="45276" b="9713"/>
          <a:stretch/>
        </p:blipFill>
        <p:spPr>
          <a:xfrm>
            <a:off x="15337080" y="5245200"/>
            <a:ext cx="6882480" cy="6603840"/>
          </a:xfrm>
          <a:prstGeom prst="rect">
            <a:avLst/>
          </a:prstGeom>
          <a:ln w="0">
            <a:noFill/>
          </a:ln>
        </p:spPr>
      </p:pic>
      <p:pic>
        <p:nvPicPr>
          <p:cNvPr id="100" name="Picture 29" descr="A red circle with a white circle in the middle&#10;&#10;Description automatically generated"/>
          <p:cNvPicPr/>
          <p:nvPr/>
        </p:nvPicPr>
        <p:blipFill>
          <a:blip r:embed="rId14"/>
          <a:stretch/>
        </p:blipFill>
        <p:spPr>
          <a:xfrm>
            <a:off x="22571280" y="5107320"/>
            <a:ext cx="7542360" cy="6739200"/>
          </a:xfrm>
          <a:prstGeom prst="rect">
            <a:avLst/>
          </a:prstGeom>
          <a:ln w="0">
            <a:noFill/>
          </a:ln>
        </p:spPr>
      </p:pic>
      <p:pic>
        <p:nvPicPr>
          <p:cNvPr id="101" name="Picture 31" descr="A red square with blue dots&#10;&#10;Description automatically generated"/>
          <p:cNvPicPr/>
          <p:nvPr/>
        </p:nvPicPr>
        <p:blipFill>
          <a:blip r:embed="rId15"/>
          <a:stretch/>
        </p:blipFill>
        <p:spPr>
          <a:xfrm>
            <a:off x="22935240" y="13131720"/>
            <a:ext cx="7157520" cy="4738320"/>
          </a:xfrm>
          <a:prstGeom prst="rect">
            <a:avLst/>
          </a:prstGeom>
          <a:ln w="0">
            <a:noFill/>
          </a:ln>
        </p:spPr>
      </p:pic>
      <p:sp>
        <p:nvSpPr>
          <p:cNvPr id="102" name="TextBox 32"/>
          <p:cNvSpPr/>
          <p:nvPr/>
        </p:nvSpPr>
        <p:spPr>
          <a:xfrm>
            <a:off x="22829400" y="18268920"/>
            <a:ext cx="6820920" cy="684720"/>
          </a:xfrm>
          <a:prstGeom prst="rect">
            <a:avLst/>
          </a:prstGeom>
          <a:noFill/>
          <a:ln w="0">
            <a:solidFill>
              <a:srgbClr val="4F81BD">
                <a:shade val="50000"/>
              </a:srgbClr>
            </a:solidFill>
          </a:ln>
        </p:spPr>
        <p:style>
          <a:lnRef idx="0">
            <a:scrgbClr r="0" g="0" b="0"/>
          </a:lnRef>
          <a:fillRef idx="0">
            <a:scrgbClr r="0" g="0" b="0"/>
          </a:fillRef>
          <a:effectRef idx="0">
            <a:scrgbClr r="0" g="0" b="0"/>
          </a:effectRef>
          <a:fontRef idx="minor"/>
        </p:style>
        <p:txBody>
          <a:bodyPr lIns="90000" tIns="91440" rIns="90000" bIns="45000" anchor="t">
            <a:spAutoFit/>
          </a:bodyPr>
          <a:lstStyle/>
          <a:p>
            <a:pPr algn="just">
              <a:lnSpc>
                <a:spcPct val="100000"/>
              </a:lnSpc>
              <a:buNone/>
            </a:pPr>
            <a:r>
              <a:rPr lang="en-US" sz="1800" b="0" strike="noStrike" spc="-1">
                <a:solidFill>
                  <a:srgbClr val="000000"/>
                </a:solidFill>
                <a:latin typeface="Avenir"/>
              </a:rPr>
              <a:t>2D map of the hits from the registered tracks in the Barrel Micromegas tile demonstrating high hit detection efficiency.</a:t>
            </a:r>
            <a:endParaRPr lang="en-US" sz="1800" b="0" strike="noStrike" spc="-1">
              <a:latin typeface="Arial"/>
            </a:endParaRPr>
          </a:p>
        </p:txBody>
      </p:sp>
      <p:pic>
        <p:nvPicPr>
          <p:cNvPr id="103" name="Picture 42" descr="A machine with wires and wires&#10;&#10;Description automatically generated with medium confidence"/>
          <p:cNvPicPr/>
          <p:nvPr/>
        </p:nvPicPr>
        <p:blipFill>
          <a:blip r:embed="rId16"/>
          <a:srcRect r="8561"/>
          <a:stretch/>
        </p:blipFill>
        <p:spPr>
          <a:xfrm>
            <a:off x="470880" y="21435120"/>
            <a:ext cx="4867200" cy="9092520"/>
          </a:xfrm>
          <a:prstGeom prst="rect">
            <a:avLst/>
          </a:prstGeom>
          <a:ln w="0">
            <a:noFill/>
          </a:ln>
        </p:spPr>
      </p:pic>
      <p:pic>
        <p:nvPicPr>
          <p:cNvPr id="104" name="Picture 45" descr="A close-up of a circuit board&#10;&#10;Description automatically generated"/>
          <p:cNvPicPr/>
          <p:nvPr/>
        </p:nvPicPr>
        <p:blipFill>
          <a:blip r:embed="rId17"/>
          <a:stretch/>
        </p:blipFill>
        <p:spPr>
          <a:xfrm>
            <a:off x="5360760" y="17092440"/>
            <a:ext cx="3903480" cy="2536560"/>
          </a:xfrm>
          <a:prstGeom prst="rect">
            <a:avLst/>
          </a:prstGeom>
          <a:ln w="0">
            <a:noFill/>
          </a:ln>
        </p:spPr>
      </p:pic>
      <p:pic>
        <p:nvPicPr>
          <p:cNvPr id="105" name="Picture 6_1" descr="IMG_2402.JPG"/>
          <p:cNvPicPr/>
          <p:nvPr/>
        </p:nvPicPr>
        <p:blipFill>
          <a:blip r:embed="rId18"/>
          <a:stretch/>
        </p:blipFill>
        <p:spPr>
          <a:xfrm>
            <a:off x="25571520" y="385560"/>
            <a:ext cx="4521240" cy="2952000"/>
          </a:xfrm>
          <a:prstGeom prst="rect">
            <a:avLst/>
          </a:prstGeom>
          <a:ln w="0">
            <a:solidFill>
              <a:srgbClr val="ABD333"/>
            </a:solidFill>
          </a:ln>
        </p:spPr>
      </p:pic>
      <p:pic>
        <p:nvPicPr>
          <p:cNvPr id="106" name="Picture 105"/>
          <p:cNvPicPr/>
          <p:nvPr/>
        </p:nvPicPr>
        <p:blipFill>
          <a:blip r:embed="rId19"/>
          <a:srcRect l="9062" t="19773" r="13572"/>
          <a:stretch/>
        </p:blipFill>
        <p:spPr>
          <a:xfrm>
            <a:off x="5577840" y="21401280"/>
            <a:ext cx="11703960" cy="9095040"/>
          </a:xfrm>
          <a:prstGeom prst="rect">
            <a:avLst/>
          </a:prstGeom>
          <a:ln w="0">
            <a:noFill/>
          </a:ln>
        </p:spPr>
      </p:pic>
      <p:grpSp>
        <p:nvGrpSpPr>
          <p:cNvPr id="3" name="Group 2">
            <a:extLst>
              <a:ext uri="{FF2B5EF4-FFF2-40B4-BE49-F238E27FC236}">
                <a16:creationId xmlns:a16="http://schemas.microsoft.com/office/drawing/2014/main" id="{DF3DE1C3-A2D3-8DA5-808C-B00F5794A554}"/>
              </a:ext>
            </a:extLst>
          </p:cNvPr>
          <p:cNvGrpSpPr/>
          <p:nvPr/>
        </p:nvGrpSpPr>
        <p:grpSpPr>
          <a:xfrm>
            <a:off x="171000" y="490103"/>
            <a:ext cx="4343401" cy="3578267"/>
            <a:chOff x="196851" y="57676"/>
            <a:chExt cx="4343401" cy="3578267"/>
          </a:xfrm>
        </p:grpSpPr>
        <p:pic>
          <p:nvPicPr>
            <p:cNvPr id="4" name="Picture 3">
              <a:extLst>
                <a:ext uri="{FF2B5EF4-FFF2-40B4-BE49-F238E27FC236}">
                  <a16:creationId xmlns:a16="http://schemas.microsoft.com/office/drawing/2014/main" id="{F356D497-4C80-0DF0-4240-AB659AF82CD5}"/>
                </a:ext>
              </a:extLst>
            </p:cNvPr>
            <p:cNvPicPr>
              <a:picLocks noChangeAspect="1" noChangeArrowheads="1"/>
            </p:cNvPicPr>
            <p:nvPr/>
          </p:nvPicPr>
          <p:blipFill rotWithShape="1">
            <a:blip r:embed="rId20"/>
            <a:srcRect l="1342" t="2985" r="1115" b="3989"/>
            <a:stretch/>
          </p:blipFill>
          <p:spPr bwMode="auto">
            <a:xfrm>
              <a:off x="196852" y="2349500"/>
              <a:ext cx="4343400" cy="1286443"/>
            </a:xfrm>
            <a:prstGeom prst="rect">
              <a:avLst/>
            </a:prstGeom>
            <a:noFill/>
          </p:spPr>
        </p:pic>
        <p:pic>
          <p:nvPicPr>
            <p:cNvPr id="5" name="Picture 4">
              <a:extLst>
                <a:ext uri="{FF2B5EF4-FFF2-40B4-BE49-F238E27FC236}">
                  <a16:creationId xmlns:a16="http://schemas.microsoft.com/office/drawing/2014/main" id="{66F311BE-4830-3762-E066-1B58F4C5F8E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6" name="Picture 5" descr="A black and red text&#10;&#10;Description automatically generated">
            <a:extLst>
              <a:ext uri="{FF2B5EF4-FFF2-40B4-BE49-F238E27FC236}">
                <a16:creationId xmlns:a16="http://schemas.microsoft.com/office/drawing/2014/main" id="{D17066EE-500B-7BAF-540E-6D3973F1082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27952"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2388</TotalTime>
  <Words>815</Words>
  <Application>Microsoft Macintosh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vt:lpstr>
      <vt:lpstr>Calibri</vt:lpstr>
      <vt:lpstr>Symbol</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dc:description/>
  <cp:lastModifiedBy>Maurizio Ungaro</cp:lastModifiedBy>
  <cp:revision>242</cp:revision>
  <cp:lastPrinted>2018-04-25T20:58:51Z</cp:lastPrinted>
  <dcterms:created xsi:type="dcterms:W3CDTF">2006-08-16T00:00:00Z</dcterms:created>
  <dcterms:modified xsi:type="dcterms:W3CDTF">2024-05-28T13:54:14Z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